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1" r:id="rId4"/>
    <p:sldId id="269" r:id="rId5"/>
    <p:sldId id="270" r:id="rId6"/>
    <p:sldId id="259" r:id="rId7"/>
    <p:sldId id="262" r:id="rId8"/>
    <p:sldId id="261" r:id="rId9"/>
    <p:sldId id="260" r:id="rId10"/>
    <p:sldId id="268" r:id="rId11"/>
    <p:sldId id="267" r:id="rId12"/>
    <p:sldId id="266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567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468C07-2E07-4769-BC5C-5478B0614D49}" v="147" dt="2022-03-04T16:25:55.476"/>
    <p1510:client id="{96ECEDF5-91A7-4402-B753-5BC172321704}" v="1319" dt="2022-03-04T16:14:56.313"/>
    <p1510:client id="{D3BE357D-9D82-48D5-A429-95625E74641F}" v="181" dt="2022-03-04T16:45:45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1" d="100"/>
          <a:sy n="61" d="100"/>
        </p:scale>
        <p:origin x="105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812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53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062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440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080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260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119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591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917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443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87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A148C-784F-4D09-9F67-CED048E7DFE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12222-2B42-4193-9E69-4653D9E207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420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14A980D-E43F-49FE-BD2B-1FFDBCCF6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2611"/>
            <a:ext cx="12192000" cy="7560611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974072" y="789159"/>
            <a:ext cx="9740723" cy="14481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AR" sz="8800" b="1" dirty="0">
                <a:solidFill>
                  <a:srgbClr val="008080"/>
                </a:solidFill>
                <a:latin typeface="Lato Black"/>
                <a:ea typeface="Lato Black"/>
                <a:cs typeface="Lato Black"/>
              </a:rPr>
              <a:t>BECAS PROGRESAR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86615" y="4307212"/>
            <a:ext cx="6031322" cy="1248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AR" sz="1400" b="1" dirty="0">
                <a:solidFill>
                  <a:schemeClr val="bg1"/>
                </a:solidFill>
                <a:latin typeface="Lato"/>
                <a:ea typeface="Lato"/>
                <a:cs typeface="Lato"/>
              </a:rPr>
              <a:t>RENZO VALVERDE </a:t>
            </a:r>
          </a:p>
          <a:p>
            <a:pPr algn="l"/>
            <a:endParaRPr lang="es-AR" sz="1400" b="1" dirty="0">
              <a:solidFill>
                <a:schemeClr val="bg1"/>
              </a:solidFill>
              <a:latin typeface="Lato"/>
              <a:ea typeface="Lato"/>
              <a:cs typeface="Lato"/>
            </a:endParaRPr>
          </a:p>
          <a:p>
            <a:pPr algn="l"/>
            <a:r>
              <a:rPr lang="es-AR" sz="1400" b="1" dirty="0">
                <a:solidFill>
                  <a:schemeClr val="bg1"/>
                </a:solidFill>
                <a:latin typeface="Lato"/>
                <a:ea typeface="Lato"/>
                <a:cs typeface="Lato"/>
              </a:rPr>
              <a:t>COORDINADOR PROVINCIAL DEL POLITICAS ESTUDIANTILES</a:t>
            </a:r>
          </a:p>
        </p:txBody>
      </p:sp>
    </p:spTree>
    <p:extLst>
      <p:ext uri="{BB962C8B-B14F-4D97-AF65-F5344CB8AC3E}">
        <p14:creationId xmlns:p14="http://schemas.microsoft.com/office/powerpoint/2010/main" val="3319943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2" y="-144770"/>
            <a:ext cx="12192000" cy="6858000"/>
          </a:xfrm>
          <a:prstGeom prst="rect">
            <a:avLst/>
          </a:prstGeom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815661" y="1236608"/>
            <a:ext cx="10620777" cy="409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S" sz="2000" dirty="0">
              <a:latin typeface="Lato" panose="020F0502020204030203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3A03C1B-1671-4335-979F-ACFE61E83747}"/>
              </a:ext>
            </a:extLst>
          </p:cNvPr>
          <p:cNvSpPr txBox="1"/>
          <p:nvPr/>
        </p:nvSpPr>
        <p:spPr>
          <a:xfrm>
            <a:off x="741872" y="454325"/>
            <a:ext cx="11053312" cy="56630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s-ES" sz="3600" b="1" dirty="0">
              <a:solidFill>
                <a:srgbClr val="008080"/>
              </a:solidFill>
              <a:ea typeface="+mn-lt"/>
              <a:cs typeface="+mn-lt"/>
            </a:endParaRPr>
          </a:p>
          <a:p>
            <a:br>
              <a:rPr lang="es-ES" dirty="0">
                <a:latin typeface="Calibri"/>
                <a:ea typeface="Encode Sans"/>
                <a:cs typeface="Encode Sans"/>
              </a:rPr>
            </a:br>
            <a:endParaRPr lang="es-ES" sz="3200" b="1">
              <a:solidFill>
                <a:srgbClr val="008080"/>
              </a:solidFill>
              <a:latin typeface="Calibri"/>
              <a:ea typeface="Encode Sans"/>
              <a:cs typeface="Calibri"/>
            </a:endParaRPr>
          </a:p>
          <a:p>
            <a:endParaRPr lang="es-ES" dirty="0">
              <a:latin typeface="Calibri"/>
              <a:ea typeface="Encode Sans"/>
              <a:cs typeface="Encode Sans"/>
            </a:endParaRPr>
          </a:p>
          <a:p>
            <a:r>
              <a:rPr lang="es-ES" sz="2400" dirty="0">
                <a:solidFill>
                  <a:srgbClr val="333333"/>
                </a:solidFill>
                <a:latin typeface="Calibri"/>
                <a:ea typeface="Encode Sans"/>
                <a:cs typeface="Encode Sans"/>
              </a:rPr>
              <a:t>A. Si hubiera finalizado una carrera de grado, profesorado o tecnicatura.</a:t>
            </a:r>
            <a:br>
              <a:rPr lang="es-ES" sz="2400" dirty="0">
                <a:latin typeface="Calibri"/>
                <a:ea typeface="Encode Sans"/>
                <a:cs typeface="Encode Sans"/>
              </a:rPr>
            </a:br>
            <a:br>
              <a:rPr lang="es-ES" sz="2400" dirty="0">
                <a:latin typeface="Calibri"/>
                <a:ea typeface="Encode Sans"/>
                <a:cs typeface="Encode Sans"/>
              </a:rPr>
            </a:br>
            <a:r>
              <a:rPr lang="es-ES" sz="2400" dirty="0">
                <a:solidFill>
                  <a:srgbClr val="333333"/>
                </a:solidFill>
                <a:latin typeface="Calibri"/>
                <a:ea typeface="Encode Sans"/>
                <a:cs typeface="Encode Sans"/>
              </a:rPr>
              <a:t>B. Recibiera u obtuviera otra beca de estudios por parte del Estado, Institución u Organización Pública o Privada, con o sin fines de lucro, entendiéndose por tales a cualquier sistema de transferencias dinerarias directas con excepción de la Asignación Universal por Hijo (AUH).</a:t>
            </a:r>
            <a:endParaRPr lang="es-ES" sz="2400">
              <a:solidFill>
                <a:srgbClr val="000000"/>
              </a:solidFill>
              <a:latin typeface="Calibri"/>
              <a:ea typeface="Encode Sans"/>
              <a:cs typeface="Calibri" panose="020F0502020204030204"/>
            </a:endParaRPr>
          </a:p>
          <a:p>
            <a:br>
              <a:rPr lang="es-ES" sz="2400" dirty="0">
                <a:latin typeface="Calibri"/>
                <a:ea typeface="Encode Sans"/>
                <a:cs typeface="Encode Sans"/>
              </a:rPr>
            </a:br>
            <a:r>
              <a:rPr lang="es-ES" sz="2400" dirty="0">
                <a:solidFill>
                  <a:srgbClr val="333333"/>
                </a:solidFill>
                <a:latin typeface="Calibri"/>
                <a:ea typeface="Encode Sans"/>
                <a:cs typeface="Encode Sans"/>
              </a:rPr>
              <a:t>C. Se encontrara el/la aspirante a obtener la beca o cualquier miembro de su grupo familiar inscripto en el Régimen de Impuesto a las Ganancias.</a:t>
            </a:r>
            <a:endParaRPr lang="es-ES">
              <a:solidFill>
                <a:srgbClr val="333333"/>
              </a:solidFill>
              <a:latin typeface="Calibri"/>
              <a:ea typeface="Encode Sans"/>
              <a:cs typeface="Calibri"/>
            </a:endParaRPr>
          </a:p>
          <a:p>
            <a:br>
              <a:rPr lang="es-ES" sz="2400" dirty="0">
                <a:latin typeface="Encode Sans"/>
                <a:ea typeface="Encode Sans"/>
                <a:cs typeface="Encode Sans"/>
              </a:rPr>
            </a:br>
            <a:endParaRPr lang="es-ES">
              <a:solidFill>
                <a:srgbClr val="333333"/>
              </a:solidFill>
              <a:latin typeface="Encode Sans"/>
              <a:cs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F2ABC40-4D66-41B1-B238-106418E8C387}"/>
              </a:ext>
            </a:extLst>
          </p:cNvPr>
          <p:cNvSpPr txBox="1"/>
          <p:nvPr/>
        </p:nvSpPr>
        <p:spPr>
          <a:xfrm>
            <a:off x="583723" y="569343"/>
            <a:ext cx="11355236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solidFill>
                  <a:srgbClr val="227567"/>
                </a:solidFill>
              </a:rPr>
              <a:t>¿Cuáles son las causales por las cuales puedo quedar excluido/a de la obtención de la beca?</a:t>
            </a:r>
            <a:endParaRPr lang="es-ES" sz="3200" b="1">
              <a:solidFill>
                <a:srgbClr val="227567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9669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6374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C0B720-446C-4A61-A13A-4B7B1B8902F1}"/>
              </a:ext>
            </a:extLst>
          </p:cNvPr>
          <p:cNvSpPr txBox="1"/>
          <p:nvPr/>
        </p:nvSpPr>
        <p:spPr>
          <a:xfrm>
            <a:off x="842513" y="1029420"/>
            <a:ext cx="10722633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>
                <a:solidFill>
                  <a:srgbClr val="333333"/>
                </a:solidFill>
                <a:ea typeface="+mn-lt"/>
                <a:cs typeface="+mn-lt"/>
              </a:rPr>
              <a:t>D. Le restara para la finalización de la carrera cursar DOS (2) o menos materias al momento de la primera inscripción al PROGRAMA y, menos de DOS (2) materias para el caso de los/as becarios/as que hubieran sido becarios/as con anterioridad.</a:t>
            </a:r>
            <a:endParaRPr lang="es-ES" sz="2400">
              <a:solidFill>
                <a:srgbClr val="000000"/>
              </a:solidFill>
              <a:ea typeface="+mn-lt"/>
              <a:cs typeface="+mn-lt"/>
            </a:endParaRPr>
          </a:p>
          <a:p>
            <a:endParaRPr lang="es-ES" sz="2400" dirty="0">
              <a:ea typeface="+mn-lt"/>
              <a:cs typeface="+mn-lt"/>
            </a:endParaRPr>
          </a:p>
          <a:p>
            <a:r>
              <a:rPr lang="es-ES" sz="2400" dirty="0">
                <a:solidFill>
                  <a:srgbClr val="333333"/>
                </a:solidFill>
                <a:ea typeface="+mn-lt"/>
                <a:cs typeface="+mn-lt"/>
              </a:rPr>
              <a:t>F. Si adeudara sólo exámenes finales y/o la realización de tesis o prácticas profesionales.</a:t>
            </a:r>
            <a:endParaRPr lang="es-ES" sz="2400">
              <a:solidFill>
                <a:srgbClr val="000000"/>
              </a:solidFill>
              <a:ea typeface="+mn-lt"/>
              <a:cs typeface="+mn-lt"/>
            </a:endParaRPr>
          </a:p>
          <a:p>
            <a:endParaRPr lang="es-ES" sz="2400" dirty="0">
              <a:ea typeface="+mn-lt"/>
              <a:cs typeface="+mn-lt"/>
            </a:endParaRPr>
          </a:p>
          <a:p>
            <a:r>
              <a:rPr lang="es-ES" sz="2400" dirty="0">
                <a:solidFill>
                  <a:srgbClr val="333333"/>
                </a:solidFill>
                <a:ea typeface="+mn-lt"/>
                <a:cs typeface="+mn-lt"/>
              </a:rPr>
              <a:t>G. No cumpliera con las demás condiciones establecidas en el Reglamento.</a:t>
            </a:r>
          </a:p>
          <a:p>
            <a:endParaRPr lang="es-ES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s-ES" sz="2400" dirty="0">
                <a:solidFill>
                  <a:srgbClr val="333333"/>
                </a:solidFill>
                <a:ea typeface="+mn-lt"/>
                <a:cs typeface="+mn-lt"/>
              </a:rPr>
              <a:t>H. Estuviera excedido DOS (2) años o más en el tiempo de duración de la carrera, según el correspondiente plan de estudios.</a:t>
            </a:r>
            <a:endParaRPr lang="es-ES" dirty="0">
              <a:cs typeface="Calibri"/>
            </a:endParaRPr>
          </a:p>
          <a:p>
            <a:endParaRPr lang="es-ES" sz="2400" dirty="0">
              <a:solidFill>
                <a:srgbClr val="333333"/>
              </a:solidFill>
              <a:cs typeface="Calibri"/>
            </a:endParaRPr>
          </a:p>
          <a:p>
            <a:endParaRPr lang="es-ES" sz="2400" dirty="0">
              <a:solidFill>
                <a:srgbClr val="333333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0846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6374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4D8C647-BB45-490E-AC3E-DCFB909A2157}"/>
              </a:ext>
            </a:extLst>
          </p:cNvPr>
          <p:cNvSpPr txBox="1"/>
          <p:nvPr/>
        </p:nvSpPr>
        <p:spPr>
          <a:xfrm>
            <a:off x="1029418" y="1015041"/>
            <a:ext cx="10348823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s-ES" sz="3200" b="1" dirty="0">
              <a:solidFill>
                <a:srgbClr val="008080"/>
              </a:solidFill>
              <a:cs typeface="Calibri"/>
            </a:endParaRPr>
          </a:p>
          <a:p>
            <a:endParaRPr lang="es-ES" b="1" dirty="0">
              <a:ea typeface="+mn-lt"/>
              <a:cs typeface="+mn-lt"/>
            </a:endParaRPr>
          </a:p>
          <a:p>
            <a:r>
              <a:rPr lang="es-ES" sz="2400" dirty="0">
                <a:ea typeface="+mn-lt"/>
                <a:cs typeface="+mn-lt"/>
              </a:rPr>
              <a:t>Certificar los datos académicos de los alumnos/as aspirantes a obtener la beca educativa, conforme el procedimiento establecido por el órgano de aplicación.</a:t>
            </a:r>
            <a:endParaRPr lang="es-ES"/>
          </a:p>
          <a:p>
            <a:endParaRPr lang="es-ES" sz="2400" dirty="0">
              <a:ea typeface="+mn-lt"/>
              <a:cs typeface="+mn-lt"/>
            </a:endParaRPr>
          </a:p>
          <a:p>
            <a:r>
              <a:rPr lang="es-ES" sz="2400" dirty="0">
                <a:ea typeface="+mn-lt"/>
                <a:cs typeface="+mn-lt"/>
              </a:rPr>
              <a:t>Tener la oferta y planes de estudio actualizados.</a:t>
            </a:r>
          </a:p>
          <a:p>
            <a:endParaRPr lang="es-ES" sz="2400" dirty="0">
              <a:ea typeface="+mn-lt"/>
              <a:cs typeface="+mn-lt"/>
            </a:endParaRPr>
          </a:p>
          <a:p>
            <a:r>
              <a:rPr lang="es-ES" sz="2400" dirty="0">
                <a:ea typeface="+mn-lt"/>
                <a:cs typeface="+mn-lt"/>
              </a:rPr>
              <a:t>Informar de los mismos en tiempo y forma, a través de los canales establecidos por parte del MINISTERIO DE EDUCACIÓN. Esto así atento a que las carreras y cursos que estén disponibles durante la etapa de convocatoria serán exclusivamente las/los que hayan sido informadas/os por los Institutos y Universidades respectivamente.</a:t>
            </a:r>
            <a:endParaRPr lang="es-ES" sz="2400" dirty="0">
              <a:cs typeface="Calibri"/>
            </a:endParaRPr>
          </a:p>
          <a:p>
            <a:pPr algn="l"/>
            <a:endParaRPr lang="es-ES" dirty="0">
              <a:cs typeface="Calibri"/>
            </a:endParaRPr>
          </a:p>
        </p:txBody>
      </p:sp>
      <p:pic>
        <p:nvPicPr>
          <p:cNvPr id="7" name="Gráfico 7" descr="Flechas de cheurón con relleno sólido">
            <a:extLst>
              <a:ext uri="{FF2B5EF4-FFF2-40B4-BE49-F238E27FC236}">
                <a16:creationId xmlns:a16="http://schemas.microsoft.com/office/drawing/2014/main" id="{C9126881-DFC4-40AD-946D-155D393B8B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611" y="1821610"/>
            <a:ext cx="339306" cy="353684"/>
          </a:xfrm>
          <a:prstGeom prst="rect">
            <a:avLst/>
          </a:prstGeom>
        </p:spPr>
      </p:pic>
      <p:pic>
        <p:nvPicPr>
          <p:cNvPr id="8" name="Gráfico 7" descr="Flechas de cheurón con relleno sólido">
            <a:extLst>
              <a:ext uri="{FF2B5EF4-FFF2-40B4-BE49-F238E27FC236}">
                <a16:creationId xmlns:a16="http://schemas.microsoft.com/office/drawing/2014/main" id="{5A3A0466-C812-4402-9E72-390163297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610" y="2899912"/>
            <a:ext cx="339306" cy="353684"/>
          </a:xfrm>
          <a:prstGeom prst="rect">
            <a:avLst/>
          </a:prstGeom>
        </p:spPr>
      </p:pic>
      <p:pic>
        <p:nvPicPr>
          <p:cNvPr id="9" name="Gráfico 7" descr="Flechas de cheurón con relleno sólido">
            <a:extLst>
              <a:ext uri="{FF2B5EF4-FFF2-40B4-BE49-F238E27FC236}">
                <a16:creationId xmlns:a16="http://schemas.microsoft.com/office/drawing/2014/main" id="{4C63E4D5-7279-45A4-A145-B30D022137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611" y="3647536"/>
            <a:ext cx="339306" cy="35368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553265B-7CAC-46E6-85E8-A511DA0E76FE}"/>
              </a:ext>
            </a:extLst>
          </p:cNvPr>
          <p:cNvSpPr txBox="1"/>
          <p:nvPr/>
        </p:nvSpPr>
        <p:spPr>
          <a:xfrm>
            <a:off x="1331344" y="813759"/>
            <a:ext cx="937116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600" b="1" dirty="0">
                <a:solidFill>
                  <a:srgbClr val="008080"/>
                </a:solidFill>
                <a:ea typeface="+mn-lt"/>
                <a:cs typeface="+mn-lt"/>
              </a:rPr>
              <a:t>¿Cuál es la responsabilidad de mi institución?</a:t>
            </a:r>
            <a:endParaRPr lang="es-ES" sz="36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5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6374" cy="6858000"/>
          </a:xfrm>
          <a:prstGeom prst="rect">
            <a:avLst/>
          </a:prstGeom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815661" y="1912344"/>
            <a:ext cx="10620777" cy="409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>
                <a:ea typeface="+mn-lt"/>
                <a:cs typeface="+mn-lt"/>
              </a:rPr>
              <a:t>Es un programa educativo lanzado por el </a:t>
            </a:r>
            <a:r>
              <a:rPr lang="es-ES" b="1" dirty="0">
                <a:ea typeface="+mn-lt"/>
                <a:cs typeface="+mn-lt"/>
              </a:rPr>
              <a:t>Ministerio de Educación</a:t>
            </a:r>
            <a:r>
              <a:rPr lang="es-ES" dirty="0">
                <a:ea typeface="+mn-lt"/>
                <a:cs typeface="+mn-lt"/>
              </a:rPr>
              <a:t> junto a la </a:t>
            </a:r>
            <a:r>
              <a:rPr lang="es-ES" b="1" dirty="0">
                <a:ea typeface="+mn-lt"/>
                <a:cs typeface="+mn-lt"/>
              </a:rPr>
              <a:t>Administración Nacional de la Seguridad Social (ANSES)</a:t>
            </a:r>
            <a:r>
              <a:rPr lang="es-ES" dirty="0">
                <a:ea typeface="+mn-lt"/>
                <a:cs typeface="+mn-lt"/>
              </a:rPr>
              <a:t> como una forma de ayudar a cierto grupo de jóvenes impulsando su vuelta a estudiar o a seguir estudiando y a elegir ciertas carreras estratégicas a cambio de recibir una ayuda económica. </a:t>
            </a:r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15662" y="535189"/>
            <a:ext cx="9144000" cy="6687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AR" sz="3300" b="1" dirty="0">
                <a:solidFill>
                  <a:srgbClr val="008080"/>
                </a:solidFill>
                <a:latin typeface="Lato"/>
                <a:ea typeface="Lato"/>
                <a:cs typeface="Lato"/>
              </a:rPr>
              <a:t>¿Qué son las Becas Progresar? </a:t>
            </a:r>
            <a:endParaRPr lang="es-AR" sz="3300" b="1" dirty="0">
              <a:solidFill>
                <a:srgbClr val="008080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4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6374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7C59F51-6F56-4122-A02F-F39C8DB7371C}"/>
              </a:ext>
            </a:extLst>
          </p:cNvPr>
          <p:cNvSpPr txBox="1"/>
          <p:nvPr/>
        </p:nvSpPr>
        <p:spPr>
          <a:xfrm>
            <a:off x="727494" y="2294627"/>
            <a:ext cx="10506971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8800" b="1" dirty="0">
                <a:solidFill>
                  <a:srgbClr val="008080"/>
                </a:solidFill>
                <a:ea typeface="+mn-lt"/>
                <a:cs typeface="+mn-lt"/>
              </a:rPr>
              <a:t> </a:t>
            </a:r>
            <a:r>
              <a:rPr lang="es-ES" sz="7200" b="1" dirty="0">
                <a:solidFill>
                  <a:srgbClr val="008080"/>
                </a:solidFill>
                <a:ea typeface="+mn-lt"/>
                <a:cs typeface="+mn-lt"/>
              </a:rPr>
              <a:t>Requisitos para percibirla</a:t>
            </a:r>
            <a:endParaRPr lang="es-ES" sz="7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131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6374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A7285D1-A6AC-4A2A-A7A3-38944E514B80}"/>
              </a:ext>
            </a:extLst>
          </p:cNvPr>
          <p:cNvSpPr txBox="1"/>
          <p:nvPr/>
        </p:nvSpPr>
        <p:spPr>
          <a:xfrm>
            <a:off x="799382" y="770627"/>
            <a:ext cx="10406330" cy="61863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ES" sz="2400" dirty="0">
                <a:ea typeface="+mn-lt"/>
                <a:cs typeface="+mn-lt"/>
              </a:rPr>
              <a:t>Ser argentina/o nativa/o; naturalizada/o </a:t>
            </a:r>
            <a:r>
              <a:rPr lang="es-ES" sz="2400" dirty="0" err="1">
                <a:ea typeface="+mn-lt"/>
                <a:cs typeface="+mn-lt"/>
              </a:rPr>
              <a:t>o</a:t>
            </a:r>
            <a:r>
              <a:rPr lang="es-ES" sz="2400" dirty="0">
                <a:ea typeface="+mn-lt"/>
                <a:cs typeface="+mn-lt"/>
              </a:rPr>
              <a:t> extranjera/o, con residencia legal de cinco (5) años en el país y contar con DNI.</a:t>
            </a:r>
            <a:endParaRPr lang="es-ES"/>
          </a:p>
          <a:p>
            <a:pPr marL="342900" indent="-342900">
              <a:buFont typeface="Arial"/>
              <a:buChar char="•"/>
            </a:pPr>
            <a:endParaRPr lang="es-E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s-ES" sz="2400" dirty="0">
                <a:ea typeface="+mn-lt"/>
                <a:cs typeface="+mn-lt"/>
              </a:rPr>
              <a:t>Ser alumna/o regular de una institución educativa.</a:t>
            </a:r>
          </a:p>
          <a:p>
            <a:pPr marL="342900" indent="-342900">
              <a:buFont typeface="Arial"/>
              <a:buChar char="•"/>
            </a:pPr>
            <a:endParaRPr lang="es-E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s-ES" sz="2400" dirty="0">
                <a:ea typeface="+mn-lt"/>
                <a:cs typeface="+mn-lt"/>
              </a:rPr>
              <a:t>Tener entre diecisiete (17) y veinticuatro (24) años de edad cumplidos.</a:t>
            </a:r>
          </a:p>
          <a:p>
            <a:pPr marL="342900" indent="-342900">
              <a:buFont typeface="Arial"/>
              <a:buChar char="•"/>
            </a:pPr>
            <a:endParaRPr lang="es-E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s-ES" sz="2400" dirty="0">
                <a:ea typeface="+mn-lt"/>
                <a:cs typeface="+mn-lt"/>
              </a:rPr>
              <a:t>Estudiantes avanzadas/os en la carrera, hasta treinta (30) años cumplidos.</a:t>
            </a:r>
          </a:p>
          <a:p>
            <a:pPr marL="342900" indent="-342900">
              <a:buFont typeface="Arial"/>
              <a:buChar char="•"/>
            </a:pPr>
            <a:endParaRPr lang="es-E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s-ES" sz="2400" dirty="0">
                <a:ea typeface="+mn-lt"/>
                <a:cs typeface="+mn-lt"/>
              </a:rPr>
              <a:t>Estudiantes de enfermería sin límite de edad.</a:t>
            </a:r>
            <a:endParaRPr lang="es-ES" sz="24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s-E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s-ES" sz="2400" dirty="0">
                <a:ea typeface="+mn-lt"/>
                <a:cs typeface="+mn-lt"/>
              </a:rPr>
              <a:t>Se extiende hasta 35 años de edad a las personas con hijas/os a cargo menores de 18 años pertenecientes a hogares monoparentales.</a:t>
            </a:r>
          </a:p>
          <a:p>
            <a:br>
              <a:rPr lang="es-ES" sz="2400" dirty="0">
                <a:ea typeface="+mn-lt"/>
                <a:cs typeface="+mn-lt"/>
              </a:rPr>
            </a:br>
            <a:endParaRPr lang="es-ES" sz="2400">
              <a:ea typeface="+mn-lt"/>
              <a:cs typeface="+mn-lt"/>
            </a:endParaRPr>
          </a:p>
          <a:p>
            <a:br>
              <a:rPr lang="es-ES" dirty="0">
                <a:ea typeface="+mn-lt"/>
                <a:cs typeface="+mn-lt"/>
              </a:rPr>
            </a:b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252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151" y="-115019"/>
            <a:ext cx="12046374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FEFC2BA-C1BD-41E2-A864-A4C41CF40A14}"/>
              </a:ext>
            </a:extLst>
          </p:cNvPr>
          <p:cNvSpPr txBox="1"/>
          <p:nvPr/>
        </p:nvSpPr>
        <p:spPr>
          <a:xfrm>
            <a:off x="612477" y="1388853"/>
            <a:ext cx="10765765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cs typeface="Calibri"/>
              </a:rPr>
              <a:t>Quedan exceptuadas/os del límite de edad las personas trans, pertenecientes a pueblos indígenas, con discapacidad o refugiadas.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Los ingresos de la/el joven y los de su grupo familiar no deberán ser superiores a tres (3) Salarios Mínimos, Vitales y Móviles (SMVM), a excepción de que los y las jóvenes solicitantes sean titulares de una pensión no contributiva por invalidez otorgada en el marco del artículo 9° de la Ley </a:t>
            </a:r>
            <a:r>
              <a:rPr lang="es-ES" sz="2400" dirty="0" err="1"/>
              <a:t>N°</a:t>
            </a:r>
            <a:r>
              <a:rPr lang="es-ES" sz="2400" dirty="0"/>
              <a:t> 13.478.</a:t>
            </a:r>
            <a:endParaRPr lang="es-ES" sz="2400">
              <a:ea typeface="+mn-lt"/>
              <a:cs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675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" y="0"/>
            <a:ext cx="12046374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50726E6-921E-4101-8674-D09C2AE7A57A}"/>
              </a:ext>
            </a:extLst>
          </p:cNvPr>
          <p:cNvSpPr txBox="1"/>
          <p:nvPr/>
        </p:nvSpPr>
        <p:spPr>
          <a:xfrm>
            <a:off x="1273835" y="1719531"/>
            <a:ext cx="9946255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s-ES" sz="2000" b="1" dirty="0">
              <a:cs typeface="Calibri"/>
            </a:endParaRPr>
          </a:p>
          <a:p>
            <a:br>
              <a:rPr lang="es-ES" sz="2000" dirty="0">
                <a:ea typeface="+mn-lt"/>
                <a:cs typeface="+mn-lt"/>
              </a:rPr>
            </a:br>
            <a:r>
              <a:rPr lang="es-ES" sz="2000" dirty="0">
                <a:ea typeface="+mn-lt"/>
                <a:cs typeface="+mn-lt"/>
              </a:rPr>
              <a:t> Las remuneraciones brutas de los/as trabajadores/as en relación de dependencia registrados.</a:t>
            </a:r>
            <a:endParaRPr lang="es-ES" sz="2000">
              <a:cs typeface="Calibri"/>
            </a:endParaRPr>
          </a:p>
          <a:p>
            <a:br>
              <a:rPr lang="es-ES" sz="2000" dirty="0">
                <a:ea typeface="+mn-lt"/>
                <a:cs typeface="+mn-lt"/>
              </a:rPr>
            </a:br>
            <a:r>
              <a:rPr lang="es-ES" sz="2000" dirty="0">
                <a:ea typeface="+mn-lt"/>
                <a:cs typeface="+mn-lt"/>
              </a:rPr>
              <a:t>La asignación Familiar por Maternidad o Maternidad Down, con exclusión de las horas extras.</a:t>
            </a:r>
          </a:p>
          <a:p>
            <a:br>
              <a:rPr lang="es-ES" sz="2000" dirty="0">
                <a:ea typeface="+mn-lt"/>
                <a:cs typeface="+mn-lt"/>
              </a:rPr>
            </a:br>
            <a:r>
              <a:rPr lang="es-ES" sz="2000" dirty="0">
                <a:ea typeface="+mn-lt"/>
                <a:cs typeface="+mn-lt"/>
              </a:rPr>
              <a:t>El plus por zona desfavorable y el sueldo anual complementario.</a:t>
            </a:r>
            <a:endParaRPr lang="es-ES" dirty="0"/>
          </a:p>
          <a:p>
            <a:br>
              <a:rPr lang="es-ES" sz="2000" dirty="0">
                <a:ea typeface="+mn-lt"/>
                <a:cs typeface="+mn-lt"/>
              </a:rPr>
            </a:br>
            <a:r>
              <a:rPr lang="es-ES" sz="2000" dirty="0">
                <a:ea typeface="+mn-lt"/>
                <a:cs typeface="+mn-lt"/>
              </a:rPr>
              <a:t>Las rentas de referencia de los trabajadores/as autónomos/as y </a:t>
            </a:r>
            <a:r>
              <a:rPr lang="es-ES" sz="2000" dirty="0" err="1">
                <a:ea typeface="+mn-lt"/>
                <a:cs typeface="+mn-lt"/>
              </a:rPr>
              <a:t>monotributistas</a:t>
            </a:r>
            <a:r>
              <a:rPr lang="es-ES" sz="2000" dirty="0">
                <a:ea typeface="+mn-lt"/>
                <a:cs typeface="+mn-lt"/>
              </a:rPr>
              <a:t>.</a:t>
            </a:r>
          </a:p>
          <a:p>
            <a:br>
              <a:rPr lang="es-ES" sz="2000" dirty="0">
                <a:ea typeface="+mn-lt"/>
                <a:cs typeface="+mn-lt"/>
              </a:rPr>
            </a:br>
            <a:r>
              <a:rPr lang="es-ES" sz="2000" dirty="0">
                <a:ea typeface="+mn-lt"/>
                <a:cs typeface="+mn-lt"/>
              </a:rPr>
              <a:t>Los haberes de jubilación y pensión, al monto de la presentación por Desempleo y las sumas brutas originadas en Prestaciones Contributivas o No contributivas, de cualquier índole.</a:t>
            </a:r>
            <a:endParaRPr lang="es-ES" sz="2000">
              <a:cs typeface="Calibri"/>
            </a:endParaRPr>
          </a:p>
          <a:p>
            <a:pPr algn="l"/>
            <a:endParaRPr lang="es-ES" sz="2000" dirty="0">
              <a:cs typeface="Calibri"/>
            </a:endParaRPr>
          </a:p>
        </p:txBody>
      </p:sp>
      <p:pic>
        <p:nvPicPr>
          <p:cNvPr id="6" name="Gráfico 6" descr="Flechas de cheurón con relleno sólido">
            <a:extLst>
              <a:ext uri="{FF2B5EF4-FFF2-40B4-BE49-F238E27FC236}">
                <a16:creationId xmlns:a16="http://schemas.microsoft.com/office/drawing/2014/main" id="{1B1DAF6D-1436-4752-8964-CF5B3A6E5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0536" y="2986177"/>
            <a:ext cx="281797" cy="296174"/>
          </a:xfrm>
          <a:prstGeom prst="rect">
            <a:avLst/>
          </a:prstGeom>
        </p:spPr>
      </p:pic>
      <p:pic>
        <p:nvPicPr>
          <p:cNvPr id="7" name="Gráfico 6" descr="Flechas de cheurón con relleno sólido">
            <a:extLst>
              <a:ext uri="{FF2B5EF4-FFF2-40B4-BE49-F238E27FC236}">
                <a16:creationId xmlns:a16="http://schemas.microsoft.com/office/drawing/2014/main" id="{8BC4C99A-95DD-479A-A986-D004569092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0535" y="3561270"/>
            <a:ext cx="281797" cy="296174"/>
          </a:xfrm>
          <a:prstGeom prst="rect">
            <a:avLst/>
          </a:prstGeom>
        </p:spPr>
      </p:pic>
      <p:pic>
        <p:nvPicPr>
          <p:cNvPr id="8" name="Gráfico 6" descr="Flechas de cheurón con relleno sólido">
            <a:extLst>
              <a:ext uri="{FF2B5EF4-FFF2-40B4-BE49-F238E27FC236}">
                <a16:creationId xmlns:a16="http://schemas.microsoft.com/office/drawing/2014/main" id="{6A0823A7-A060-4EF5-B684-3D3CF2805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0536" y="4208252"/>
            <a:ext cx="281797" cy="296174"/>
          </a:xfrm>
          <a:prstGeom prst="rect">
            <a:avLst/>
          </a:prstGeom>
        </p:spPr>
      </p:pic>
      <p:pic>
        <p:nvPicPr>
          <p:cNvPr id="9" name="Gráfico 6" descr="Flechas de cheurón con relleno sólido">
            <a:extLst>
              <a:ext uri="{FF2B5EF4-FFF2-40B4-BE49-F238E27FC236}">
                <a16:creationId xmlns:a16="http://schemas.microsoft.com/office/drawing/2014/main" id="{D3058474-2A4E-4EF7-BBD6-E6ED2E828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0535" y="4812101"/>
            <a:ext cx="281797" cy="296174"/>
          </a:xfrm>
          <a:prstGeom prst="rect">
            <a:avLst/>
          </a:prstGeom>
        </p:spPr>
      </p:pic>
      <p:pic>
        <p:nvPicPr>
          <p:cNvPr id="10" name="Gráfico 6" descr="Flechas de cheurón con relleno sólido">
            <a:extLst>
              <a:ext uri="{FF2B5EF4-FFF2-40B4-BE49-F238E27FC236}">
                <a16:creationId xmlns:a16="http://schemas.microsoft.com/office/drawing/2014/main" id="{145E0E3E-BE06-4E87-AA16-79581BA89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0536" y="2396704"/>
            <a:ext cx="281797" cy="29617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00B86C57-6E58-45E8-B8D5-46C8E53EBAD2}"/>
              </a:ext>
            </a:extLst>
          </p:cNvPr>
          <p:cNvSpPr txBox="1"/>
          <p:nvPr/>
        </p:nvSpPr>
        <p:spPr>
          <a:xfrm>
            <a:off x="726596" y="669087"/>
            <a:ext cx="10880783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4000" b="1" dirty="0">
                <a:solidFill>
                  <a:srgbClr val="008080"/>
                </a:solidFill>
                <a:ea typeface="+mn-lt"/>
                <a:cs typeface="+mn-lt"/>
              </a:rPr>
              <a:t>¿Cómo se calculan los 3 salarios mínimos vitales y móviles?</a:t>
            </a:r>
            <a:endParaRPr lang="es-ES" sz="4000" b="1">
              <a:solidFill>
                <a:srgbClr val="00808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637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25" y="0"/>
            <a:ext cx="12046374" cy="6858000"/>
          </a:xfrm>
          <a:prstGeom prst="rect">
            <a:avLst/>
          </a:prstGeom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686265" y="1797325"/>
            <a:ext cx="10620777" cy="409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s-ES" dirty="0">
                <a:ea typeface="+mn-lt"/>
                <a:cs typeface="+mn-lt"/>
              </a:rPr>
              <a:t>En "1. DATOS PERSONALES” completá tu información y hacé click en </a:t>
            </a:r>
            <a:r>
              <a:rPr lang="es-ES" b="1" dirty="0">
                <a:ea typeface="+mn-lt"/>
                <a:cs typeface="+mn-lt"/>
              </a:rPr>
              <a:t>"ACTUALIZAR DATOS".</a:t>
            </a:r>
            <a:endParaRPr lang="es-ES" dirty="0">
              <a:cs typeface="Calibri" panose="020F0502020204030204"/>
            </a:endParaRPr>
          </a:p>
          <a:p>
            <a:pPr marL="457200" indent="-457200"/>
            <a:r>
              <a:rPr lang="es-ES" dirty="0">
                <a:ea typeface="+mn-lt"/>
                <a:cs typeface="+mn-lt"/>
              </a:rPr>
              <a:t>Luego, hace click en </a:t>
            </a:r>
            <a:r>
              <a:rPr lang="es-ES" b="1" dirty="0">
                <a:ea typeface="+mn-lt"/>
                <a:cs typeface="+mn-lt"/>
              </a:rPr>
              <a:t>"2. ENCUESTA"</a:t>
            </a:r>
            <a:r>
              <a:rPr lang="es-ES" dirty="0">
                <a:ea typeface="+mn-lt"/>
                <a:cs typeface="+mn-lt"/>
              </a:rPr>
              <a:t>, presioná el logo "Encuesta", completá tu información y </a:t>
            </a:r>
            <a:r>
              <a:rPr lang="es-ES" dirty="0" err="1">
                <a:ea typeface="+mn-lt"/>
                <a:cs typeface="+mn-lt"/>
              </a:rPr>
              <a:t>hacé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 err="1">
                <a:ea typeface="+mn-lt"/>
                <a:cs typeface="+mn-lt"/>
              </a:rPr>
              <a:t>click</a:t>
            </a:r>
            <a:r>
              <a:rPr lang="es-ES" dirty="0">
                <a:ea typeface="+mn-lt"/>
                <a:cs typeface="+mn-lt"/>
              </a:rPr>
              <a:t> en "</a:t>
            </a:r>
            <a:r>
              <a:rPr lang="es-ES" dirty="0" err="1">
                <a:ea typeface="+mn-lt"/>
                <a:cs typeface="+mn-lt"/>
              </a:rPr>
              <a:t>finalizá</a:t>
            </a:r>
            <a:r>
              <a:rPr lang="es-ES" dirty="0">
                <a:ea typeface="+mn-lt"/>
                <a:cs typeface="+mn-lt"/>
              </a:rPr>
              <a:t> la encuesta".</a:t>
            </a:r>
            <a:endParaRPr lang="es-AR" dirty="0">
              <a:cs typeface="Calibri" panose="020F0502020204030204"/>
            </a:endParaRPr>
          </a:p>
          <a:p>
            <a:pPr marL="457200" indent="-457200"/>
            <a:r>
              <a:rPr lang="es-ES" dirty="0">
                <a:ea typeface="+mn-lt"/>
                <a:cs typeface="+mn-lt"/>
              </a:rPr>
              <a:t>Por último, en </a:t>
            </a:r>
            <a:r>
              <a:rPr lang="es-ES" b="1" dirty="0">
                <a:ea typeface="+mn-lt"/>
                <a:cs typeface="+mn-lt"/>
              </a:rPr>
              <a:t>"3. DATOS ACADÉMICOS"</a:t>
            </a:r>
            <a:r>
              <a:rPr lang="es-ES" dirty="0">
                <a:ea typeface="+mn-lt"/>
                <a:cs typeface="+mn-lt"/>
              </a:rPr>
              <a:t>, elegí tu línea de BECA correspondiente, </a:t>
            </a:r>
            <a:r>
              <a:rPr lang="es-ES" dirty="0" err="1">
                <a:ea typeface="+mn-lt"/>
                <a:cs typeface="+mn-lt"/>
              </a:rPr>
              <a:t>completá</a:t>
            </a:r>
            <a:r>
              <a:rPr lang="es-ES" dirty="0">
                <a:ea typeface="+mn-lt"/>
                <a:cs typeface="+mn-lt"/>
              </a:rPr>
              <a:t> el formulario y "</a:t>
            </a:r>
            <a:r>
              <a:rPr lang="es-ES" dirty="0" err="1">
                <a:ea typeface="+mn-lt"/>
                <a:cs typeface="+mn-lt"/>
              </a:rPr>
              <a:t>finalizá</a:t>
            </a:r>
            <a:r>
              <a:rPr lang="es-ES" dirty="0">
                <a:ea typeface="+mn-lt"/>
                <a:cs typeface="+mn-lt"/>
              </a:rPr>
              <a:t> la inscripción".</a:t>
            </a:r>
            <a:br>
              <a:rPr lang="es-ES" dirty="0">
                <a:ea typeface="+mn-lt"/>
                <a:cs typeface="+mn-lt"/>
              </a:rPr>
            </a:br>
            <a:r>
              <a:rPr lang="es-ES" dirty="0">
                <a:ea typeface="+mn-lt"/>
                <a:cs typeface="+mn-lt"/>
              </a:rPr>
              <a:t>Se registrará tu solicitud una vez finalizados estos 3 pasos.</a:t>
            </a:r>
          </a:p>
          <a:p>
            <a:pPr marL="457200" indent="-457200"/>
            <a:r>
              <a:rPr lang="es-ES" dirty="0">
                <a:latin typeface="Calibri" panose="020F0502020204030204"/>
                <a:ea typeface="Lato"/>
                <a:cs typeface="Calibri" panose="020F0502020204030204"/>
              </a:rPr>
              <a:t>Tiempo de inscripción: Desde el 1 de Marzo hasta 30 de Abril</a:t>
            </a:r>
          </a:p>
          <a:p>
            <a:pPr marL="0" indent="0">
              <a:buNone/>
            </a:pPr>
            <a:endParaRPr lang="es-ES" dirty="0">
              <a:latin typeface="Lato" panose="020F0502020204030203" pitchFamily="34" charset="0"/>
              <a:ea typeface="Lato"/>
              <a:cs typeface="Lato"/>
            </a:endParaRPr>
          </a:p>
          <a:p>
            <a:pPr marL="0" indent="0">
              <a:buNone/>
            </a:pPr>
            <a:endPara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074455" y="722095"/>
            <a:ext cx="9144000" cy="6687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AR" sz="3300" b="1" dirty="0">
                <a:solidFill>
                  <a:srgbClr val="008080"/>
                </a:solidFill>
                <a:latin typeface="Lato"/>
                <a:ea typeface="Lato"/>
                <a:cs typeface="Lato"/>
              </a:rPr>
              <a:t>CUANDO Y COMO INSCRIBIRME</a:t>
            </a:r>
          </a:p>
        </p:txBody>
      </p:sp>
    </p:spTree>
    <p:extLst>
      <p:ext uri="{BB962C8B-B14F-4D97-AF65-F5344CB8AC3E}">
        <p14:creationId xmlns:p14="http://schemas.microsoft.com/office/powerpoint/2010/main" val="3734101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6374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57511" y="952133"/>
            <a:ext cx="11013055" cy="8844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AR" sz="3300" b="1" dirty="0">
                <a:solidFill>
                  <a:srgbClr val="008080"/>
                </a:solidFill>
                <a:latin typeface="Calibri"/>
                <a:ea typeface="+mj-lt"/>
                <a:cs typeface="+mj-lt"/>
              </a:rPr>
              <a:t>¿Hay algún requisito particular para personas pertenecientes a comunidades indígenas y/o pueblos originarios?</a:t>
            </a:r>
            <a:endParaRPr lang="es-ES" sz="3300" dirty="0">
              <a:solidFill>
                <a:srgbClr val="008080"/>
              </a:solidFill>
              <a:latin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D911084-28FF-43DC-8993-65862829868E}"/>
              </a:ext>
            </a:extLst>
          </p:cNvPr>
          <p:cNvSpPr txBox="1"/>
          <p:nvPr/>
        </p:nvSpPr>
        <p:spPr>
          <a:xfrm>
            <a:off x="655608" y="2193985"/>
            <a:ext cx="10607613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s-ES" sz="2000" dirty="0">
                <a:solidFill>
                  <a:srgbClr val="333333"/>
                </a:solidFill>
                <a:latin typeface="Calibri"/>
                <a:ea typeface="Encode Sans"/>
                <a:cs typeface="Encode Sans"/>
              </a:rPr>
              <a:t>Se deberá acreditar tal condición mediante la correspondiente Nota Aval, firmada por una autoridad indígena que manifieste que el postulante pertenece a un pueblo originario. </a:t>
            </a:r>
            <a:endParaRPr lang="es-ES" sz="2000">
              <a:solidFill>
                <a:srgbClr val="000000"/>
              </a:solidFill>
              <a:latin typeface="Calibri"/>
              <a:ea typeface="Encode Sans"/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es-ES" sz="2000" dirty="0">
              <a:solidFill>
                <a:srgbClr val="333333"/>
              </a:solidFill>
              <a:latin typeface="Calibri"/>
              <a:ea typeface="Encode Sans"/>
              <a:cs typeface="Encode Sans"/>
            </a:endParaRPr>
          </a:p>
          <a:p>
            <a:pPr marL="285750" indent="-285750">
              <a:buFont typeface="Arial"/>
              <a:buChar char="•"/>
            </a:pPr>
            <a:endParaRPr lang="es-ES" sz="2000" dirty="0">
              <a:solidFill>
                <a:srgbClr val="333333"/>
              </a:solidFill>
              <a:latin typeface="Calibri"/>
              <a:ea typeface="Encode Sans"/>
              <a:cs typeface="Encode Sans"/>
            </a:endParaRPr>
          </a:p>
          <a:p>
            <a:pPr marL="285750" indent="-285750">
              <a:buFont typeface="Wingdings"/>
              <a:buChar char="q"/>
            </a:pPr>
            <a:r>
              <a:rPr lang="es-ES" sz="2000" dirty="0">
                <a:solidFill>
                  <a:srgbClr val="333333"/>
                </a:solidFill>
                <a:latin typeface="Calibri"/>
                <a:ea typeface="Encode Sans"/>
                <a:cs typeface="Encode Sans"/>
              </a:rPr>
              <a:t> De no ser posible, por cuestiones de distancia, deberá presentar la Nota Aval firmada por un representante del Consejo de Participación Indígena (CPI) o del Consejo Educativo Autónomo de Pueblos Indígenas (CEAPI).</a:t>
            </a:r>
            <a:endParaRPr lang="es-ES" sz="2000">
              <a:solidFill>
                <a:srgbClr val="000000"/>
              </a:solidFill>
              <a:latin typeface="Calibri"/>
              <a:ea typeface="Encode Sans"/>
              <a:cs typeface="Calibri"/>
            </a:endParaRPr>
          </a:p>
          <a:p>
            <a:endParaRPr lang="es-ES" sz="2000" dirty="0">
              <a:solidFill>
                <a:srgbClr val="333333"/>
              </a:solidFill>
              <a:latin typeface="Calibri"/>
              <a:ea typeface="Encode Sans"/>
              <a:cs typeface="Encode Sans"/>
            </a:endParaRPr>
          </a:p>
          <a:p>
            <a:endParaRPr lang="es-ES" sz="2000" dirty="0">
              <a:solidFill>
                <a:srgbClr val="333333"/>
              </a:solidFill>
              <a:latin typeface="Calibri"/>
              <a:ea typeface="Encode Sans"/>
              <a:cs typeface="Encode Sans"/>
            </a:endParaRPr>
          </a:p>
          <a:p>
            <a:pPr marL="285750" indent="-285750">
              <a:buFont typeface="Wingdings"/>
              <a:buChar char="q"/>
            </a:pPr>
            <a:r>
              <a:rPr lang="es-ES" sz="2000" dirty="0">
                <a:solidFill>
                  <a:srgbClr val="333333"/>
                </a:solidFill>
                <a:latin typeface="Calibri"/>
                <a:ea typeface="Encode Sans"/>
                <a:cs typeface="Encode Sans"/>
              </a:rPr>
              <a:t> Dadas las características particulares del año 2021 vinculadas con la pandemia del COVID 19 se aceptarán notas de autorreconocimiento firmadas por el/la alumno/a perteneciente a un pueblo indígena y/u originario.</a:t>
            </a:r>
            <a:endParaRPr lang="es-ES" sz="2000">
              <a:latin typeface="Calibri"/>
              <a:ea typeface="Lat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470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5BE12E-F27B-4517-AE1E-98F10873D3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6374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EF6F244-B57D-46E7-BAF6-AB59BD19817D}"/>
              </a:ext>
            </a:extLst>
          </p:cNvPr>
          <p:cNvSpPr txBox="1"/>
          <p:nvPr/>
        </p:nvSpPr>
        <p:spPr>
          <a:xfrm>
            <a:off x="727494" y="741872"/>
            <a:ext cx="530236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solidFill>
                  <a:srgbClr val="008080"/>
                </a:solidFill>
              </a:rPr>
              <a:t>REQUISITOS ACADEMICOS</a:t>
            </a:r>
            <a:endParaRPr lang="es-ES" sz="3200" b="1" dirty="0">
              <a:solidFill>
                <a:srgbClr val="008080"/>
              </a:solidFill>
              <a:cs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40D99CE-E4AD-4C4F-84EF-1B65C5D2A8FB}"/>
              </a:ext>
            </a:extLst>
          </p:cNvPr>
          <p:cNvSpPr txBox="1"/>
          <p:nvPr/>
        </p:nvSpPr>
        <p:spPr>
          <a:xfrm>
            <a:off x="726596" y="1560483"/>
            <a:ext cx="10952670" cy="33855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s-ES" sz="2800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s-ES" sz="2800" dirty="0">
                <a:ea typeface="+mn-lt"/>
                <a:cs typeface="+mn-lt"/>
              </a:rPr>
              <a:t>El requisito de aprobación del 50% de las materias.</a:t>
            </a:r>
          </a:p>
          <a:p>
            <a:pPr marL="285750" indent="-285750">
              <a:buFont typeface="Arial"/>
              <a:buChar char="•"/>
            </a:pPr>
            <a:endParaRPr lang="es-ES" sz="28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s-ES" sz="28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s-ES" sz="28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s-ES" sz="2800" dirty="0">
                <a:ea typeface="+mn-lt"/>
                <a:cs typeface="+mn-lt"/>
              </a:rPr>
              <a:t> Acreditar su condición de alumno/a regular y/o tener aprobadas al menos 2 (dos) materias en el ciclo lectivo 2021. </a:t>
            </a:r>
            <a:endParaRPr lang="es-ES" sz="2800">
              <a:cs typeface="Calibri"/>
            </a:endParaRPr>
          </a:p>
          <a:p>
            <a:pPr algn="l"/>
            <a:endParaRPr lang="es-ES" dirty="0">
              <a:cs typeface="Calibri"/>
            </a:endParaRPr>
          </a:p>
        </p:txBody>
      </p:sp>
      <p:pic>
        <p:nvPicPr>
          <p:cNvPr id="7" name="Gráfico 7" descr="Cerrar con relleno sólido">
            <a:extLst>
              <a:ext uri="{FF2B5EF4-FFF2-40B4-BE49-F238E27FC236}">
                <a16:creationId xmlns:a16="http://schemas.microsoft.com/office/drawing/2014/main" id="{946A6F4B-0E29-40F5-BD30-1A8D57F3DF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56762" y="1807234"/>
            <a:ext cx="856890" cy="856890"/>
          </a:xfrm>
          <a:prstGeom prst="rect">
            <a:avLst/>
          </a:prstGeom>
        </p:spPr>
      </p:pic>
      <p:pic>
        <p:nvPicPr>
          <p:cNvPr id="8" name="Gráfico 8" descr="Marca de verificación con relleno sólido">
            <a:extLst>
              <a:ext uri="{FF2B5EF4-FFF2-40B4-BE49-F238E27FC236}">
                <a16:creationId xmlns:a16="http://schemas.microsoft.com/office/drawing/2014/main" id="{5433F9D2-F04E-48AE-BEAC-7F8C3E3C87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54838" y="40357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89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804</Words>
  <Application>Microsoft Office PowerPoint</Application>
  <PresentationFormat>Panorámica</PresentationFormat>
  <Paragraphs>85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ONLOOKER</dc:creator>
  <cp:lastModifiedBy>HDíaz</cp:lastModifiedBy>
  <cp:revision>647</cp:revision>
  <dcterms:created xsi:type="dcterms:W3CDTF">2021-06-17T14:17:18Z</dcterms:created>
  <dcterms:modified xsi:type="dcterms:W3CDTF">2022-03-04T16:49:44Z</dcterms:modified>
</cp:coreProperties>
</file>